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4" roundtripDataSignature="AMtx7miB1tsS2bruysZBdxac7BT7d83ly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4" Type="http://customschemas.google.com/relationships/presentationmetadata" Target="meta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7" name="Google Shape;87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" name="Google Shape;96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Nick – introduction and rationale</a:t>
            </a:r>
            <a:endParaRPr/>
          </a:p>
        </p:txBody>
      </p:sp>
      <p:sp>
        <p:nvSpPr>
          <p:cNvPr id="97" name="Google Shape;97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2e237d5e19b_0_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4" name="Google Shape;104;g2e237d5e19b_0_3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Nick – introduction and rationale</a:t>
            </a:r>
            <a:endParaRPr/>
          </a:p>
        </p:txBody>
      </p:sp>
      <p:sp>
        <p:nvSpPr>
          <p:cNvPr id="105" name="Google Shape;105;g2e237d5e19b_0_3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2" name="Google Shape;112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Nick – risk assessment process</a:t>
            </a:r>
            <a:endParaRPr/>
          </a:p>
        </p:txBody>
      </p:sp>
      <p:sp>
        <p:nvSpPr>
          <p:cNvPr id="113" name="Google Shape;113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9e61ee5710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g29e61ee5710_0_19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29e61ee5710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g29e61ee5710_0_4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2e237d5e19b_0_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9" name="Google Shape;139;g2e237d5e19b_0_4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Nick – risk assessment process</a:t>
            </a:r>
            <a:endParaRPr/>
          </a:p>
        </p:txBody>
      </p:sp>
      <p:sp>
        <p:nvSpPr>
          <p:cNvPr id="140" name="Google Shape;140;g2e237d5e19b_0_4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9e61ee5710_0_1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g29e61ee5710_0_149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" name="Google Shape;156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Nick – staffing (subject to change in terms of names)</a:t>
            </a:r>
            <a:endParaRPr/>
          </a:p>
        </p:txBody>
      </p:sp>
      <p:sp>
        <p:nvSpPr>
          <p:cNvPr id="157" name="Google Shape;157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1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6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1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16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1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Relationship Id="rId4" Type="http://schemas.openxmlformats.org/officeDocument/2006/relationships/image" Target="../media/image1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2.pn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jpg"/><Relationship Id="rId4" Type="http://schemas.openxmlformats.org/officeDocument/2006/relationships/image" Target="../media/image1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jpg"/><Relationship Id="rId4" Type="http://schemas.openxmlformats.org/officeDocument/2006/relationships/image" Target="../media/image2.png"/><Relationship Id="rId5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5.png"/><Relationship Id="rId4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"/>
            <a:ext cx="11839300" cy="710360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/>
          <p:nvPr>
            <p:ph type="ctrTitle"/>
          </p:nvPr>
        </p:nvSpPr>
        <p:spPr>
          <a:xfrm>
            <a:off x="1169684" y="2263183"/>
            <a:ext cx="4572000" cy="8232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Calibri"/>
              <a:buNone/>
            </a:pPr>
            <a:r>
              <a:rPr b="1" lang="en-GB">
                <a:solidFill>
                  <a:schemeClr val="lt1"/>
                </a:solidFill>
              </a:rPr>
              <a:t>School Journey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91" name="Google Shape;91;p1"/>
          <p:cNvSpPr txBox="1"/>
          <p:nvPr>
            <p:ph idx="1" type="subTitle"/>
          </p:nvPr>
        </p:nvSpPr>
        <p:spPr>
          <a:xfrm>
            <a:off x="1169675" y="3732750"/>
            <a:ext cx="2635500" cy="13935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 fontScale="62500" lnSpcReduction="2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en-GB" sz="3300">
                <a:solidFill>
                  <a:schemeClr val="lt1"/>
                </a:solidFill>
              </a:rPr>
              <a:t>16th - 20th June</a:t>
            </a:r>
            <a:r>
              <a:rPr b="1" lang="en-GB" sz="3300">
                <a:solidFill>
                  <a:schemeClr val="lt1"/>
                </a:solidFill>
              </a:rPr>
              <a:t> 2025</a:t>
            </a:r>
            <a:endParaRPr b="1" sz="3300">
              <a:solidFill>
                <a:schemeClr val="lt1"/>
              </a:solidFill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en-GB" sz="4000">
                <a:solidFill>
                  <a:schemeClr val="lt1"/>
                </a:solidFill>
              </a:rPr>
              <a:t>AYLMERTON</a:t>
            </a:r>
            <a:endParaRPr b="1" sz="4000">
              <a:solidFill>
                <a:schemeClr val="lt1"/>
              </a:solidFill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b="1" lang="en-GB" sz="4000">
                <a:solidFill>
                  <a:schemeClr val="lt1"/>
                </a:solidFill>
              </a:rPr>
              <a:t>North Norfolk</a:t>
            </a:r>
            <a:endParaRPr b="1" sz="4000">
              <a:solidFill>
                <a:schemeClr val="lt1"/>
              </a:solidFill>
            </a:endParaRPr>
          </a:p>
        </p:txBody>
      </p:sp>
      <p:sp>
        <p:nvSpPr>
          <p:cNvPr descr="Cottages by the Sea in Dorset - Historic UK" id="92" name="Google Shape;92;p1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3" name="Google Shape;93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69673" y="892386"/>
            <a:ext cx="1040423" cy="10404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School Journey - rationale</a:t>
            </a:r>
            <a:endParaRPr/>
          </a:p>
        </p:txBody>
      </p:sp>
      <p:sp>
        <p:nvSpPr>
          <p:cNvPr id="100" name="Google Shape;100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i="1" lang="en-GB"/>
              <a:t>“Learning outside the classroom is not some optional extra…  Residential and educational school Trips and getting out of the classroom should be part and parcel of school life”- Ed Balls (then Education Secretary)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Health benefits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Self-esteem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Independence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Team building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Balance</a:t>
            </a:r>
            <a:endParaRPr/>
          </a:p>
        </p:txBody>
      </p:sp>
      <p:pic>
        <p:nvPicPr>
          <p:cNvPr id="101" name="Google Shape;101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49825" y="3141074"/>
            <a:ext cx="4615549" cy="3425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2e237d5e19b_0_35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From Lambourne End to Aylmerton</a:t>
            </a:r>
            <a:endParaRPr/>
          </a:p>
        </p:txBody>
      </p:sp>
      <p:sp>
        <p:nvSpPr>
          <p:cNvPr id="108" name="Google Shape;108;g2e237d5e19b_0_35"/>
          <p:cNvSpPr txBox="1"/>
          <p:nvPr>
            <p:ph idx="1" type="body"/>
          </p:nvPr>
        </p:nvSpPr>
        <p:spPr>
          <a:xfrm>
            <a:off x="838200" y="1825625"/>
            <a:ext cx="56805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GB"/>
              <a:t>Differences</a:t>
            </a:r>
            <a:r>
              <a:rPr lang="en-GB"/>
              <a:t>:</a:t>
            </a:r>
            <a:endParaRPr/>
          </a:p>
          <a:p>
            <a: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Year 6 School Journey is a 4-night residential</a:t>
            </a:r>
            <a:endParaRPr/>
          </a:p>
          <a:p>
            <a:pPr indent="-3429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Coach travel to and from Norfolk</a:t>
            </a:r>
            <a:endParaRPr/>
          </a:p>
          <a:p>
            <a:pPr indent="-3429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Dormitory accommodation not tents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GB"/>
              <a:t>Similarities</a:t>
            </a:r>
            <a:r>
              <a:rPr lang="en-GB"/>
              <a:t>:</a:t>
            </a:r>
            <a:endParaRPr/>
          </a:p>
          <a:p>
            <a: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Staples Road staff</a:t>
            </a:r>
            <a:endParaRPr/>
          </a:p>
          <a:p>
            <a:pPr indent="-3429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Activity programme</a:t>
            </a:r>
            <a:endParaRPr/>
          </a:p>
        </p:txBody>
      </p:sp>
      <p:pic>
        <p:nvPicPr>
          <p:cNvPr id="109" name="Google Shape;109;g2e237d5e19b_0_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56397" y="1690825"/>
            <a:ext cx="6778699" cy="496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Aylmerton (Norfolk)</a:t>
            </a:r>
            <a:endParaRPr/>
          </a:p>
        </p:txBody>
      </p:sp>
      <p:sp>
        <p:nvSpPr>
          <p:cNvPr descr="Planning a residential? Here are some top tips to help you from those in  the know | Features | School Travel Organiser" id="116" name="Google Shape;116;p3"/>
          <p:cNvSpPr/>
          <p:nvPr/>
        </p:nvSpPr>
        <p:spPr>
          <a:xfrm>
            <a:off x="5782652" y="4664930"/>
            <a:ext cx="146050" cy="146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7" name="Google Shape;117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24775" y="365123"/>
            <a:ext cx="3832525" cy="36059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9124" y="1690707"/>
            <a:ext cx="6717900" cy="5038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439425" y="4489805"/>
            <a:ext cx="5624200" cy="205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29e61ee5710_0_19"/>
          <p:cNvSpPr txBox="1"/>
          <p:nvPr>
            <p:ph type="title"/>
          </p:nvPr>
        </p:nvSpPr>
        <p:spPr>
          <a:xfrm>
            <a:off x="434200" y="629675"/>
            <a:ext cx="140208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Aylmerton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5" name="Google Shape;125;g29e61ee5710_0_19"/>
          <p:cNvPicPr preferRelativeResize="0"/>
          <p:nvPr/>
        </p:nvPicPr>
        <p:blipFill rotWithShape="1">
          <a:blip r:embed="rId3">
            <a:alphaModFix/>
          </a:blip>
          <a:srcRect b="4629" l="5296" r="4629" t="5296"/>
          <a:stretch/>
        </p:blipFill>
        <p:spPr>
          <a:xfrm>
            <a:off x="3483213" y="284900"/>
            <a:ext cx="7922774" cy="7922774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g29e61ee5710_0_19"/>
          <p:cNvSpPr txBox="1"/>
          <p:nvPr/>
        </p:nvSpPr>
        <p:spPr>
          <a:xfrm flipH="1">
            <a:off x="434199" y="3196488"/>
            <a:ext cx="19332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222613"/>
                </a:solidFill>
                <a:latin typeface="Arial"/>
                <a:ea typeface="Arial"/>
                <a:cs typeface="Arial"/>
                <a:sym typeface="Arial"/>
              </a:rPr>
              <a:t>Situated 4 miles from the North Norfolk coast</a:t>
            </a:r>
            <a:endParaRPr/>
          </a:p>
        </p:txBody>
      </p:sp>
      <p:pic>
        <p:nvPicPr>
          <p:cNvPr id="127" name="Google Shape;127;g29e61ee5710_0_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744405" y="5157192"/>
            <a:ext cx="1616498" cy="15504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29e61ee5710_0_40"/>
          <p:cNvSpPr txBox="1"/>
          <p:nvPr>
            <p:ph type="title"/>
          </p:nvPr>
        </p:nvSpPr>
        <p:spPr>
          <a:xfrm>
            <a:off x="1117600" y="365125"/>
            <a:ext cx="140208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Lucida Sans"/>
              <a:buNone/>
            </a:pPr>
            <a:r>
              <a:rPr lang="en-GB"/>
              <a:t>Aylmerton</a:t>
            </a:r>
            <a:endParaRPr/>
          </a:p>
        </p:txBody>
      </p:sp>
      <p:pic>
        <p:nvPicPr>
          <p:cNvPr descr="C:\Users\Mark\AppData\Local\Microsoft\Windows Live Mail\WLMDSS.tmp\WLM5D.tmp\AFSC Logo 4col.jpg" id="133" name="Google Shape;133;g29e61ee5710_0_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936427" y="5157192"/>
            <a:ext cx="1475988" cy="1475988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g29e61ee5710_0_40"/>
          <p:cNvSpPr/>
          <p:nvPr/>
        </p:nvSpPr>
        <p:spPr>
          <a:xfrm>
            <a:off x="10032437" y="1124744"/>
            <a:ext cx="1973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The grounds</a:t>
            </a:r>
            <a:endParaRPr/>
          </a:p>
        </p:txBody>
      </p:sp>
      <p:pic>
        <p:nvPicPr>
          <p:cNvPr id="135" name="Google Shape;135;g29e61ee5710_0_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0100" y="2067075"/>
            <a:ext cx="4432225" cy="38223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g29e61ee5710_0_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16264" y="1308502"/>
            <a:ext cx="4432225" cy="395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2e237d5e19b_0_44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Safety &amp; Staffing</a:t>
            </a:r>
            <a:endParaRPr/>
          </a:p>
        </p:txBody>
      </p:sp>
      <p:sp>
        <p:nvSpPr>
          <p:cNvPr id="143" name="Google Shape;143;g2e237d5e19b_0_44"/>
          <p:cNvSpPr txBox="1"/>
          <p:nvPr>
            <p:ph idx="1" type="body"/>
          </p:nvPr>
        </p:nvSpPr>
        <p:spPr>
          <a:xfrm>
            <a:off x="838200" y="1825625"/>
            <a:ext cx="43494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556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GB" sz="3000"/>
              <a:t>Full risk assessment completed (April 2025)</a:t>
            </a:r>
            <a:endParaRPr sz="3000"/>
          </a:p>
          <a:p>
            <a:pPr indent="-3556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GB" sz="3000"/>
              <a:t>Local Authority (Essex) checked and approved</a:t>
            </a:r>
            <a:endParaRPr sz="3000"/>
          </a:p>
          <a:p>
            <a:pPr indent="-3556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GB" sz="3000"/>
              <a:t>Trained and qualified activity leaders at Aylmerton – all with CRB</a:t>
            </a:r>
            <a:endParaRPr sz="3000"/>
          </a:p>
          <a:p>
            <a:pPr indent="-3556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GB" sz="3000"/>
              <a:t>35 years experience</a:t>
            </a:r>
            <a:endParaRPr sz="3000"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descr="Planning a residential? Here are some top tips to help you from those in  the know | Features | School Travel Organiser" id="144" name="Google Shape;144;g2e237d5e19b_0_44"/>
          <p:cNvSpPr/>
          <p:nvPr/>
        </p:nvSpPr>
        <p:spPr>
          <a:xfrm>
            <a:off x="5782652" y="4664930"/>
            <a:ext cx="146100" cy="14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E:\AFSC\Photo for presentation\Front of school.JPG" id="145" name="Google Shape;145;g2e237d5e19b_0_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82648" y="1313206"/>
            <a:ext cx="5999225" cy="4499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9e61ee5710_0_149"/>
          <p:cNvSpPr txBox="1"/>
          <p:nvPr>
            <p:ph type="title"/>
          </p:nvPr>
        </p:nvSpPr>
        <p:spPr>
          <a:xfrm>
            <a:off x="1117600" y="365125"/>
            <a:ext cx="140208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FAQs – How safe is my child?</a:t>
            </a:r>
            <a:endParaRPr/>
          </a:p>
        </p:txBody>
      </p:sp>
      <p:sp>
        <p:nvSpPr>
          <p:cNvPr id="151" name="Google Shape;151;g29e61ee5710_0_149"/>
          <p:cNvSpPr txBox="1"/>
          <p:nvPr/>
        </p:nvSpPr>
        <p:spPr>
          <a:xfrm>
            <a:off x="719400" y="1196750"/>
            <a:ext cx="6381300" cy="50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270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Regular external inspections – outdoor equipment, gas, electrical appliances, food hygiene, trees, safeguarding (all staff DBS checked)</a:t>
            </a:r>
            <a:endParaRPr sz="18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None/>
            </a:pPr>
            <a:r>
              <a:t/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270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Approved suppliers – e.g. Ferries and coaches</a:t>
            </a:r>
            <a:endParaRPr sz="18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None/>
            </a:pPr>
            <a:r>
              <a:t/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270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Permanent staff</a:t>
            </a:r>
            <a:endParaRPr sz="18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None/>
            </a:pPr>
            <a:r>
              <a:t/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270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Thorough training of all staff</a:t>
            </a:r>
            <a:endParaRPr sz="18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None/>
            </a:pPr>
            <a:r>
              <a:t/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270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All staff first aid trained</a:t>
            </a:r>
            <a:endParaRPr sz="18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None/>
            </a:pPr>
            <a:r>
              <a:t/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270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Staff carry two way radios and mobile phones off-site</a:t>
            </a:r>
            <a:endParaRPr sz="18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None/>
            </a:pPr>
            <a:r>
              <a:t/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270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✔"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Safety equipment – ‘above and beyond’ – lifejackets, two way radios, throw lines</a:t>
            </a:r>
            <a:endParaRPr sz="1800"/>
          </a:p>
        </p:txBody>
      </p:sp>
      <p:pic>
        <p:nvPicPr>
          <p:cNvPr id="152" name="Google Shape;152;g29e61ee5710_0_1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605300" y="5192068"/>
            <a:ext cx="1616498" cy="15504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g29e61ee5710_0_1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253100" y="1576793"/>
            <a:ext cx="3968700" cy="34628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Safety &amp; Staffing</a:t>
            </a:r>
            <a:endParaRPr/>
          </a:p>
        </p:txBody>
      </p:sp>
      <p:sp>
        <p:nvSpPr>
          <p:cNvPr id="160" name="Google Shape;160;p4"/>
          <p:cNvSpPr txBox="1"/>
          <p:nvPr>
            <p:ph idx="1" type="body"/>
          </p:nvPr>
        </p:nvSpPr>
        <p:spPr>
          <a:xfrm>
            <a:off x="838200" y="1825625"/>
            <a:ext cx="4349262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10 SRS staff split evenly between coaches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Minimum 2 trained First Aiders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Minimun 2 Senior Leaders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descr="Planning a residential? Here are some top tips to help you from those in  the know | Features | School Travel Organiser" id="161" name="Google Shape;161;p4"/>
          <p:cNvSpPr/>
          <p:nvPr/>
        </p:nvSpPr>
        <p:spPr>
          <a:xfrm>
            <a:off x="5782652" y="4664930"/>
            <a:ext cx="146050" cy="146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2" name="Google Shape;162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81100" y="968052"/>
            <a:ext cx="6834810" cy="5208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2021-07-02T11:33:33Z</dcterms:created>
  <dc:creator>Mark Johnson</dc:creator>
</cp:coreProperties>
</file>